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 Medium" panose="020B0604020202020204" charset="0"/>
      <p:regular r:id="rId14"/>
    </p:embeddedFont>
    <p:embeddedFont>
      <p:font typeface="Algerian" panose="04020705040A02060702" pitchFamily="82" charset="0"/>
      <p:regular r:id="rId15"/>
    </p:embeddedFont>
    <p:embeddedFont>
      <p:font typeface="Neue Machina Ultra-Bold" panose="020B060402020202020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595" autoAdjust="0"/>
  </p:normalViewPr>
  <p:slideViewPr>
    <p:cSldViewPr>
      <p:cViewPr varScale="1">
        <p:scale>
          <a:sx n="46" d="100"/>
          <a:sy n="46" d="100"/>
        </p:scale>
        <p:origin x="67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jpe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5" Type="http://schemas.openxmlformats.org/officeDocument/2006/relationships/image" Target="../media/image4.sv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9.jpeg"/><Relationship Id="rId5" Type="http://schemas.openxmlformats.org/officeDocument/2006/relationships/image" Target="../media/image2.svg"/><Relationship Id="rId10" Type="http://schemas.openxmlformats.org/officeDocument/2006/relationships/image" Target="../media/image8.jpeg"/><Relationship Id="rId4" Type="http://schemas.openxmlformats.org/officeDocument/2006/relationships/image" Target="../media/image1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sv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sv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4.sv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sv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10" Type="http://schemas.openxmlformats.org/officeDocument/2006/relationships/image" Target="../media/image9.jpeg"/><Relationship Id="rId4" Type="http://schemas.openxmlformats.org/officeDocument/2006/relationships/image" Target="../media/image2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271731" y="6544095"/>
            <a:ext cx="6009009" cy="6009009"/>
          </a:xfrm>
          <a:custGeom>
            <a:avLst/>
            <a:gdLst/>
            <a:ahLst/>
            <a:cxnLst/>
            <a:rect l="l" t="t" r="r" b="b"/>
            <a:pathLst>
              <a:path w="6009009" h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8100000">
            <a:off x="11884038" y="6896830"/>
            <a:ext cx="8209501" cy="6060105"/>
          </a:xfrm>
          <a:custGeom>
            <a:avLst/>
            <a:gdLst/>
            <a:ahLst/>
            <a:cxnLst/>
            <a:rect l="l" t="t" r="r" b="b"/>
            <a:pathLst>
              <a:path w="8209501" h="6060105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393429">
            <a:off x="12271558" y="6401948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922140" y="4034411"/>
            <a:ext cx="4327479" cy="600872"/>
          </a:xfrm>
          <a:custGeom>
            <a:avLst/>
            <a:gdLst/>
            <a:ahLst/>
            <a:cxnLst/>
            <a:rect l="l" t="t" r="r" b="b"/>
            <a:pathLst>
              <a:path w="4327479" h="600872">
                <a:moveTo>
                  <a:pt x="0" y="0"/>
                </a:moveTo>
                <a:lnTo>
                  <a:pt x="4327478" y="0"/>
                </a:lnTo>
                <a:lnTo>
                  <a:pt x="4327478" y="600872"/>
                </a:lnTo>
                <a:lnTo>
                  <a:pt x="0" y="6008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71533" b="-715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32774" y="2271889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3042606">
            <a:off x="-947227" y="8169399"/>
            <a:ext cx="4602247" cy="3514966"/>
          </a:xfrm>
          <a:custGeom>
            <a:avLst/>
            <a:gdLst/>
            <a:ahLst/>
            <a:cxnLst/>
            <a:rect l="l" t="t" r="r" b="b"/>
            <a:pathLst>
              <a:path w="4602247" h="3514966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505" b="-2010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Freeform 10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2142588" y="2223347"/>
            <a:ext cx="13448042" cy="1585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lang="en-US" sz="5400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IEEE SSH 2024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3092" y="4107556"/>
            <a:ext cx="3006042" cy="896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1"/>
              </a:lnSpc>
            </a:pPr>
            <a:r>
              <a:rPr lang="en-US" sz="2586" b="1" dirty="0">
                <a:solidFill>
                  <a:srgbClr val="01204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HACKATHON</a:t>
            </a:r>
          </a:p>
          <a:p>
            <a:pPr algn="ctr">
              <a:lnSpc>
                <a:spcPts val="3621"/>
              </a:lnSpc>
            </a:pPr>
            <a:endParaRPr lang="en-US" sz="2586" b="1" dirty="0">
              <a:solidFill>
                <a:srgbClr val="01204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37278" y="5564110"/>
            <a:ext cx="90549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AI POWERED FIRE RESPONSE AND DETECTION SYSTEM</a:t>
            </a:r>
            <a:endParaRPr lang="en-US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5108501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823539" y="6359184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0" y="0"/>
                </a:lnTo>
                <a:lnTo>
                  <a:pt x="8086060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9029493" y="1664950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9" y="0"/>
                </a:lnTo>
                <a:lnTo>
                  <a:pt x="12718369" y="9388469"/>
                </a:lnTo>
                <a:lnTo>
                  <a:pt x="0" y="93884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533898" y="2346313"/>
            <a:ext cx="2292647" cy="2635226"/>
          </a:xfrm>
          <a:custGeom>
            <a:avLst/>
            <a:gdLst/>
            <a:ahLst/>
            <a:cxnLst/>
            <a:rect l="l" t="t" r="r" b="b"/>
            <a:pathLst>
              <a:path w="2292647" h="2635226">
                <a:moveTo>
                  <a:pt x="0" y="0"/>
                </a:moveTo>
                <a:lnTo>
                  <a:pt x="2292647" y="0"/>
                </a:lnTo>
                <a:lnTo>
                  <a:pt x="2292647" y="2635227"/>
                </a:lnTo>
                <a:lnTo>
                  <a:pt x="0" y="26352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953174">
            <a:off x="-59279" y="8766770"/>
            <a:ext cx="5153321" cy="3040459"/>
          </a:xfrm>
          <a:custGeom>
            <a:avLst/>
            <a:gdLst/>
            <a:ahLst/>
            <a:cxnLst/>
            <a:rect l="l" t="t" r="r" b="b"/>
            <a:pathLst>
              <a:path w="5153321" h="3040459">
                <a:moveTo>
                  <a:pt x="0" y="0"/>
                </a:moveTo>
                <a:lnTo>
                  <a:pt x="5153321" y="0"/>
                </a:lnTo>
                <a:lnTo>
                  <a:pt x="5153321" y="3040460"/>
                </a:lnTo>
                <a:lnTo>
                  <a:pt x="0" y="3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2726913" y="1664932"/>
            <a:ext cx="6888896" cy="7185289"/>
          </a:xfrm>
          <a:custGeom>
            <a:avLst/>
            <a:gdLst/>
            <a:ahLst/>
            <a:cxnLst/>
            <a:rect l="l" t="t" r="r" b="b"/>
            <a:pathLst>
              <a:path w="6888896" h="7185289">
                <a:moveTo>
                  <a:pt x="0" y="0"/>
                </a:moveTo>
                <a:lnTo>
                  <a:pt x="6888897" y="0"/>
                </a:lnTo>
                <a:lnTo>
                  <a:pt x="6888897" y="7185290"/>
                </a:lnTo>
                <a:lnTo>
                  <a:pt x="0" y="71852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42555" y="2444586"/>
            <a:ext cx="17449302" cy="24365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5"/>
              </a:lnSpc>
            </a:pPr>
            <a:r>
              <a:rPr lang="en-US" sz="6789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</a:t>
            </a:r>
            <a:r>
              <a:rPr lang="en-US" sz="6789" b="1" dirty="0" err="1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name:HACKING</a:t>
            </a:r>
            <a:r>
              <a:rPr lang="en-US" sz="6789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 AVENGERS</a:t>
            </a:r>
          </a:p>
          <a:p>
            <a:pPr algn="l">
              <a:lnSpc>
                <a:spcPts val="9505"/>
              </a:lnSpc>
            </a:pPr>
            <a:endParaRPr lang="en-US" sz="6789" b="1" dirty="0">
              <a:solidFill>
                <a:srgbClr val="FFFFFF"/>
              </a:solidFill>
              <a:latin typeface="Neue Machina Ultra-Bold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505200" y="3802918"/>
            <a:ext cx="12268200" cy="4821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384"/>
              </a:lnSpc>
            </a:pPr>
            <a:r>
              <a:rPr lang="en-US" sz="4800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Members name</a:t>
            </a:r>
            <a:r>
              <a:rPr lang="en-US" sz="4800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:</a:t>
            </a:r>
          </a:p>
          <a:p>
            <a:pPr algn="l">
              <a:lnSpc>
                <a:spcPts val="9384"/>
              </a:lnSpc>
            </a:pPr>
            <a:r>
              <a:rPr lang="en-US" sz="4800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S.BALAJI</a:t>
            </a:r>
          </a:p>
          <a:p>
            <a:pPr algn="l">
              <a:lnSpc>
                <a:spcPts val="9384"/>
              </a:lnSpc>
            </a:pPr>
            <a:r>
              <a:rPr lang="en-US" sz="4800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A.AASHIKA</a:t>
            </a:r>
          </a:p>
          <a:p>
            <a:pPr algn="l">
              <a:lnSpc>
                <a:spcPts val="9384"/>
              </a:lnSpc>
            </a:pPr>
            <a:r>
              <a:rPr lang="en-US" sz="4800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M.AFSHEEN</a:t>
            </a:r>
            <a:endParaRPr lang="en-US" sz="4800" b="1" dirty="0">
              <a:solidFill>
                <a:srgbClr val="FFFFFF"/>
              </a:solidFill>
              <a:latin typeface="Neue Machina Ultra-Bold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500499" y="-175159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 t="-14573" r="-621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802533" y="429915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5" y="0"/>
                </a:lnTo>
                <a:lnTo>
                  <a:pt x="3874295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2925861" y="7046518"/>
            <a:ext cx="8959061" cy="6831284"/>
          </a:xfrm>
          <a:custGeom>
            <a:avLst/>
            <a:gdLst/>
            <a:ahLst/>
            <a:cxnLst/>
            <a:rect l="l" t="t" r="r" b="b"/>
            <a:pathLst>
              <a:path w="8959061" h="6831284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95133" y="1491011"/>
            <a:ext cx="13340002" cy="35137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Problem </a:t>
            </a:r>
            <a:r>
              <a:rPr lang="en-US" sz="9762" b="1" dirty="0" smtClean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statement</a:t>
            </a:r>
          </a:p>
          <a:p>
            <a:pPr algn="ctr">
              <a:lnSpc>
                <a:spcPts val="13667"/>
              </a:lnSpc>
            </a:pPr>
            <a:endParaRPr lang="en-US" sz="9762" b="1" dirty="0">
              <a:solidFill>
                <a:srgbClr val="FFFFFF"/>
              </a:solidFill>
              <a:latin typeface="Neue Machina Ultra-Bold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7732" y="2995007"/>
            <a:ext cx="158386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Current fire detection systems lack the ability to accurately assess fire severity and respond dynamically, leading to delayed reactions, resource misallocation, and increased fire-related risks. There is a need for an AI-powered system that can automatically detect, assess, and respond to fires in real-time, optimizing suppression and ensuring faster, more effective management of fire incidents.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8384" y="-2084520"/>
            <a:ext cx="8831880" cy="8831880"/>
          </a:xfrm>
          <a:custGeom>
            <a:avLst/>
            <a:gdLst/>
            <a:ahLst/>
            <a:cxnLst/>
            <a:rect l="l" t="t" r="r" b="b"/>
            <a:pathLst>
              <a:path w="8831880" h="8831880">
                <a:moveTo>
                  <a:pt x="0" y="0"/>
                </a:moveTo>
                <a:lnTo>
                  <a:pt x="8831880" y="0"/>
                </a:lnTo>
                <a:lnTo>
                  <a:pt x="8831880" y="8831880"/>
                </a:lnTo>
                <a:lnTo>
                  <a:pt x="0" y="883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008264" y="99307"/>
            <a:ext cx="6511191" cy="11280306"/>
          </a:xfrm>
          <a:custGeom>
            <a:avLst/>
            <a:gdLst/>
            <a:ahLst/>
            <a:cxnLst/>
            <a:rect l="l" t="t" r="r" b="b"/>
            <a:pathLst>
              <a:path w="6511191" h="11280306">
                <a:moveTo>
                  <a:pt x="0" y="0"/>
                </a:moveTo>
                <a:lnTo>
                  <a:pt x="6511190" y="0"/>
                </a:lnTo>
                <a:lnTo>
                  <a:pt x="6511190" y="11280306"/>
                </a:lnTo>
                <a:lnTo>
                  <a:pt x="0" y="112803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 l="-6862" r="-6638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941393" y="2797072"/>
            <a:ext cx="4290504" cy="6461228"/>
            <a:chOff x="0" y="0"/>
            <a:chExt cx="1565187" cy="235707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66592" y="2797072"/>
            <a:ext cx="4290504" cy="6461228"/>
            <a:chOff x="0" y="0"/>
            <a:chExt cx="1565187" cy="23570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56104" y="2797072"/>
            <a:ext cx="4290504" cy="6461228"/>
            <a:chOff x="0" y="0"/>
            <a:chExt cx="1565187" cy="23570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 rot="4238979">
            <a:off x="-345749" y="-2366999"/>
            <a:ext cx="3493701" cy="5774713"/>
          </a:xfrm>
          <a:custGeom>
            <a:avLst/>
            <a:gdLst/>
            <a:ahLst/>
            <a:cxnLst/>
            <a:rect l="l" t="t" r="r" b="b"/>
            <a:pathLst>
              <a:path w="3493701" h="5774713">
                <a:moveTo>
                  <a:pt x="0" y="0"/>
                </a:moveTo>
                <a:lnTo>
                  <a:pt x="3493702" y="0"/>
                </a:lnTo>
                <a:lnTo>
                  <a:pt x="3493702" y="5774713"/>
                </a:lnTo>
                <a:lnTo>
                  <a:pt x="0" y="57747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3223036">
            <a:off x="15631061" y="3684321"/>
            <a:ext cx="6022673" cy="3553377"/>
          </a:xfrm>
          <a:custGeom>
            <a:avLst/>
            <a:gdLst/>
            <a:ahLst/>
            <a:cxnLst/>
            <a:rect l="l" t="t" r="r" b="b"/>
            <a:pathLst>
              <a:path w="6022673" h="3553377">
                <a:moveTo>
                  <a:pt x="0" y="0"/>
                </a:moveTo>
                <a:lnTo>
                  <a:pt x="6022673" y="0"/>
                </a:lnTo>
                <a:lnTo>
                  <a:pt x="6022673" y="3553377"/>
                </a:lnTo>
                <a:lnTo>
                  <a:pt x="0" y="35533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456819" y="1254977"/>
            <a:ext cx="7119102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Solutions</a:t>
            </a:r>
          </a:p>
        </p:txBody>
      </p:sp>
      <p:sp>
        <p:nvSpPr>
          <p:cNvPr id="13" name="Freeform 13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941393" y="2940580"/>
            <a:ext cx="139844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An </a:t>
            </a:r>
            <a:r>
              <a:rPr lang="en-US" sz="2800" dirty="0" smtClean="0">
                <a:solidFill>
                  <a:schemeClr val="bg1"/>
                </a:solidFill>
              </a:rPr>
              <a:t>AI-powered </a:t>
            </a:r>
            <a:r>
              <a:rPr lang="en-US" sz="2800" dirty="0">
                <a:solidFill>
                  <a:schemeClr val="bg1"/>
                </a:solidFill>
              </a:rPr>
              <a:t>Fire Detection and </a:t>
            </a:r>
            <a:r>
              <a:rPr lang="en-US" sz="2800" dirty="0" smtClean="0">
                <a:solidFill>
                  <a:schemeClr val="bg1"/>
                </a:solidFill>
              </a:rPr>
              <a:t>response system </a:t>
            </a:r>
            <a:r>
              <a:rPr lang="en-US" sz="2800" dirty="0">
                <a:solidFill>
                  <a:schemeClr val="bg1"/>
                </a:solidFill>
              </a:rPr>
              <a:t>uses advanced sensors and cameras to differentiate between small and large fires in real-time. For minor fires, it automatically activates localized suppression systems without calling external fire services. If the fire escalates beyond a preset threshold, the AI triggers a full emergency response by contacting the fire department. This approach ensures efficient resource use, quicker containment, and reduced false alarms, improving overall fire safety and response times.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1065920" y="7860377"/>
            <a:ext cx="2972074" cy="2957214"/>
          </a:xfrm>
          <a:custGeom>
            <a:avLst/>
            <a:gdLst/>
            <a:ahLst/>
            <a:cxnLst/>
            <a:rect l="l" t="t" r="r" b="b"/>
            <a:pathLst>
              <a:path w="2972074" h="2957214">
                <a:moveTo>
                  <a:pt x="0" y="0"/>
                </a:moveTo>
                <a:lnTo>
                  <a:pt x="2972074" y="0"/>
                </a:lnTo>
                <a:lnTo>
                  <a:pt x="2972074" y="2957214"/>
                </a:lnTo>
                <a:lnTo>
                  <a:pt x="0" y="2957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132873" y="-203773"/>
            <a:ext cx="1889331" cy="3419603"/>
          </a:xfrm>
          <a:custGeom>
            <a:avLst/>
            <a:gdLst/>
            <a:ahLst/>
            <a:cxnLst/>
            <a:rect l="l" t="t" r="r" b="b"/>
            <a:pathLst>
              <a:path w="1889331" h="3419603">
                <a:moveTo>
                  <a:pt x="0" y="0"/>
                </a:moveTo>
                <a:lnTo>
                  <a:pt x="1889331" y="0"/>
                </a:lnTo>
                <a:lnTo>
                  <a:pt x="1889331" y="3419603"/>
                </a:lnTo>
                <a:lnTo>
                  <a:pt x="0" y="34196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035304" y="1429632"/>
            <a:ext cx="14318861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USP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27105" y="2687402"/>
            <a:ext cx="1591367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1. </a:t>
            </a:r>
            <a:r>
              <a:rPr lang="en-US" sz="3200" b="1" dirty="0" smtClean="0">
                <a:solidFill>
                  <a:schemeClr val="bg1"/>
                </a:solidFill>
              </a:rPr>
              <a:t>AI-Driven Precision</a:t>
            </a:r>
            <a:r>
              <a:rPr lang="en-US" sz="3200" dirty="0" smtClean="0">
                <a:solidFill>
                  <a:schemeClr val="bg1"/>
                </a:solidFill>
              </a:rPr>
              <a:t>: </a:t>
            </a:r>
            <a:r>
              <a:rPr lang="en-US" sz="3200" dirty="0">
                <a:solidFill>
                  <a:schemeClr val="bg1"/>
                </a:solidFill>
              </a:rPr>
              <a:t>Differentiates between small and large fires in real-time, ensuring the right level of response.</a:t>
            </a:r>
          </a:p>
          <a:p>
            <a:r>
              <a:rPr lang="en-US" sz="3200" dirty="0">
                <a:solidFill>
                  <a:schemeClr val="bg1"/>
                </a:solidFill>
              </a:rPr>
              <a:t>2</a:t>
            </a:r>
            <a:r>
              <a:rPr lang="en-US" sz="3200" b="1" dirty="0">
                <a:solidFill>
                  <a:schemeClr val="bg1"/>
                </a:solidFill>
              </a:rPr>
              <a:t>. </a:t>
            </a:r>
            <a:r>
              <a:rPr lang="en-US" sz="3200" b="1" dirty="0" smtClean="0">
                <a:solidFill>
                  <a:schemeClr val="bg1"/>
                </a:solidFill>
              </a:rPr>
              <a:t>Automated Response</a:t>
            </a:r>
            <a:r>
              <a:rPr lang="en-US" sz="3200" dirty="0" smtClean="0">
                <a:solidFill>
                  <a:schemeClr val="bg1"/>
                </a:solidFill>
              </a:rPr>
              <a:t>: </a:t>
            </a:r>
            <a:r>
              <a:rPr lang="en-US" sz="3200" dirty="0">
                <a:solidFill>
                  <a:schemeClr val="bg1"/>
                </a:solidFill>
              </a:rPr>
              <a:t>Activates localized suppression systems for minor fires, minimizing unnecessary external intervention.</a:t>
            </a:r>
          </a:p>
          <a:p>
            <a:r>
              <a:rPr lang="en-US" sz="3200" dirty="0">
                <a:solidFill>
                  <a:schemeClr val="bg1"/>
                </a:solidFill>
              </a:rPr>
              <a:t>3. </a:t>
            </a:r>
            <a:r>
              <a:rPr lang="en-US" sz="3200" b="1" dirty="0" smtClean="0">
                <a:solidFill>
                  <a:schemeClr val="bg1"/>
                </a:solidFill>
              </a:rPr>
              <a:t>Reduced </a:t>
            </a:r>
            <a:r>
              <a:rPr lang="en-US" sz="3200" b="1" dirty="0">
                <a:solidFill>
                  <a:schemeClr val="bg1"/>
                </a:solidFill>
              </a:rPr>
              <a:t>False </a:t>
            </a:r>
            <a:r>
              <a:rPr lang="en-US" sz="3200" b="1" dirty="0" smtClean="0">
                <a:solidFill>
                  <a:schemeClr val="bg1"/>
                </a:solidFill>
              </a:rPr>
              <a:t>Alarms</a:t>
            </a:r>
            <a:r>
              <a:rPr lang="en-US" sz="3200" dirty="0" smtClean="0">
                <a:solidFill>
                  <a:schemeClr val="bg1"/>
                </a:solidFill>
              </a:rPr>
              <a:t>: </a:t>
            </a:r>
            <a:r>
              <a:rPr lang="en-US" sz="3200" dirty="0">
                <a:solidFill>
                  <a:schemeClr val="bg1"/>
                </a:solidFill>
              </a:rPr>
              <a:t>AI algorithms minimize false alarms by accurately assessing fire severity.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4</a:t>
            </a:r>
            <a:r>
              <a:rPr lang="en-US" sz="3200" b="1" dirty="0">
                <a:solidFill>
                  <a:schemeClr val="bg1"/>
                </a:solidFill>
              </a:rPr>
              <a:t>. </a:t>
            </a:r>
            <a:r>
              <a:rPr lang="en-US" sz="3200" b="1" dirty="0" smtClean="0">
                <a:solidFill>
                  <a:schemeClr val="bg1"/>
                </a:solidFill>
              </a:rPr>
              <a:t>Scalable </a:t>
            </a:r>
            <a:r>
              <a:rPr lang="en-US" sz="3200" b="1" dirty="0">
                <a:solidFill>
                  <a:schemeClr val="bg1"/>
                </a:solidFill>
              </a:rPr>
              <a:t>and </a:t>
            </a:r>
            <a:r>
              <a:rPr lang="en-US" sz="3200" b="1" dirty="0" smtClean="0">
                <a:solidFill>
                  <a:schemeClr val="bg1"/>
                </a:solidFill>
              </a:rPr>
              <a:t>Adaptive</a:t>
            </a:r>
            <a:r>
              <a:rPr lang="en-US" sz="3200" dirty="0" smtClean="0">
                <a:solidFill>
                  <a:schemeClr val="bg1"/>
                </a:solidFill>
              </a:rPr>
              <a:t>: </a:t>
            </a:r>
            <a:r>
              <a:rPr lang="en-US" sz="3200" dirty="0">
                <a:solidFill>
                  <a:schemeClr val="bg1"/>
                </a:solidFill>
              </a:rPr>
              <a:t>Works across diverse environments, from homes to industrial settings, adapting to different fire risk levels.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5. </a:t>
            </a:r>
            <a:r>
              <a:rPr lang="en-US" sz="3200" b="1" dirty="0" smtClean="0">
                <a:solidFill>
                  <a:schemeClr val="bg1"/>
                </a:solidFill>
              </a:rPr>
              <a:t>Faster </a:t>
            </a:r>
            <a:r>
              <a:rPr lang="en-US" sz="3200" b="1" dirty="0">
                <a:solidFill>
                  <a:schemeClr val="bg1"/>
                </a:solidFill>
              </a:rPr>
              <a:t>Emergency </a:t>
            </a:r>
            <a:r>
              <a:rPr lang="en-US" sz="3200" b="1" dirty="0" smtClean="0">
                <a:solidFill>
                  <a:schemeClr val="bg1"/>
                </a:solidFill>
              </a:rPr>
              <a:t>Action</a:t>
            </a:r>
            <a:r>
              <a:rPr lang="en-US" sz="3200" dirty="0" smtClean="0">
                <a:solidFill>
                  <a:schemeClr val="bg1"/>
                </a:solidFill>
              </a:rPr>
              <a:t>: </a:t>
            </a:r>
            <a:r>
              <a:rPr lang="en-US" sz="3200" dirty="0">
                <a:solidFill>
                  <a:schemeClr val="bg1"/>
                </a:solidFill>
              </a:rPr>
              <a:t>Escalates to emergency services only when necessary, reducing response time and enhancing safety.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87719" y="-294256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3342394"/>
            <a:ext cx="4290504" cy="4970298"/>
            <a:chOff x="0" y="0"/>
            <a:chExt cx="1565187" cy="18131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124780" y="2833789"/>
            <a:ext cx="4290504" cy="4970298"/>
            <a:chOff x="0" y="0"/>
            <a:chExt cx="1565187" cy="18131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1487719" y="3342394"/>
            <a:ext cx="4290504" cy="4970298"/>
            <a:chOff x="0" y="0"/>
            <a:chExt cx="1565187" cy="1813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5188" cy="1813178"/>
            </a:xfrm>
            <a:custGeom>
              <a:avLst/>
              <a:gdLst/>
              <a:ahLst/>
              <a:cxnLst/>
              <a:rect l="l" t="t" r="r" b="b"/>
              <a:pathLst>
                <a:path w="1565188" h="1813178">
                  <a:moveTo>
                    <a:pt x="1440727" y="1813178"/>
                  </a:moveTo>
                  <a:lnTo>
                    <a:pt x="124460" y="1813178"/>
                  </a:lnTo>
                  <a:cubicBezTo>
                    <a:pt x="55880" y="1813178"/>
                    <a:pt x="0" y="1757298"/>
                    <a:pt x="0" y="16887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1688718"/>
                  </a:lnTo>
                  <a:cubicBezTo>
                    <a:pt x="1565188" y="1757298"/>
                    <a:pt x="1509307" y="1813178"/>
                    <a:pt x="1440727" y="1813178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Freeform 13"/>
          <p:cNvSpPr/>
          <p:nvPr/>
        </p:nvSpPr>
        <p:spPr>
          <a:xfrm rot="-320654">
            <a:off x="15023685" y="2224"/>
            <a:ext cx="4471230" cy="2308815"/>
          </a:xfrm>
          <a:custGeom>
            <a:avLst/>
            <a:gdLst/>
            <a:ahLst/>
            <a:cxnLst/>
            <a:rect l="l" t="t" r="r" b="b"/>
            <a:pathLst>
              <a:path w="4471230" h="2308815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56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4661459">
            <a:off x="-860948" y="8286627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5778223" y="6543974"/>
            <a:ext cx="7210834" cy="5994006"/>
          </a:xfrm>
          <a:custGeom>
            <a:avLst/>
            <a:gdLst/>
            <a:ahLst/>
            <a:cxnLst/>
            <a:rect l="l" t="t" r="r" b="b"/>
            <a:pathLst>
              <a:path w="7210834" h="5994006">
                <a:moveTo>
                  <a:pt x="0" y="0"/>
                </a:moveTo>
                <a:lnTo>
                  <a:pt x="7210834" y="0"/>
                </a:lnTo>
                <a:lnTo>
                  <a:pt x="7210834" y="5994006"/>
                </a:lnTo>
                <a:lnTo>
                  <a:pt x="0" y="59940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774298" y="1384578"/>
            <a:ext cx="11003925" cy="1756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67"/>
              </a:lnSpc>
            </a:pPr>
            <a:r>
              <a:rPr lang="en-US" sz="9762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Tech Stack</a:t>
            </a:r>
          </a:p>
        </p:txBody>
      </p:sp>
      <p:sp>
        <p:nvSpPr>
          <p:cNvPr id="17" name="Freeform 1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04800" y="2542489"/>
            <a:ext cx="1737360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1. </a:t>
            </a:r>
            <a:r>
              <a:rPr lang="en-US" sz="2800" b="1" dirty="0" smtClean="0">
                <a:solidFill>
                  <a:schemeClr val="bg1"/>
                </a:solidFill>
              </a:rPr>
              <a:t>T- Technology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  </a:t>
            </a:r>
            <a:r>
              <a:rPr lang="en-US" sz="2800" dirty="0" smtClean="0">
                <a:solidFill>
                  <a:schemeClr val="bg1"/>
                </a:solidFill>
              </a:rPr>
              <a:t>Use </a:t>
            </a:r>
            <a:r>
              <a:rPr lang="en-US" sz="2800" dirty="0">
                <a:solidFill>
                  <a:schemeClr val="bg1"/>
                </a:solidFill>
              </a:rPr>
              <a:t>of </a:t>
            </a:r>
            <a:r>
              <a:rPr lang="en-US" sz="2800" dirty="0" smtClean="0">
                <a:solidFill>
                  <a:schemeClr val="bg1"/>
                </a:solidFill>
              </a:rPr>
              <a:t>AI algorithms, </a:t>
            </a:r>
            <a:r>
              <a:rPr lang="en-US" sz="2800" dirty="0" err="1" smtClean="0">
                <a:solidFill>
                  <a:schemeClr val="bg1"/>
                </a:solidFill>
              </a:rPr>
              <a:t>IoT</a:t>
            </a:r>
            <a:r>
              <a:rPr lang="en-US" sz="2800" dirty="0" smtClean="0">
                <a:solidFill>
                  <a:schemeClr val="bg1"/>
                </a:solidFill>
              </a:rPr>
              <a:t> sensors, CCTV cameras, </a:t>
            </a:r>
            <a:r>
              <a:rPr lang="en-US" sz="2800" dirty="0">
                <a:solidFill>
                  <a:schemeClr val="bg1"/>
                </a:solidFill>
              </a:rPr>
              <a:t>and </a:t>
            </a:r>
            <a:r>
              <a:rPr lang="en-US" sz="2800" dirty="0" smtClean="0">
                <a:solidFill>
                  <a:schemeClr val="bg1"/>
                </a:solidFill>
              </a:rPr>
              <a:t>machine </a:t>
            </a:r>
            <a:r>
              <a:rPr lang="en-US" sz="2800" dirty="0">
                <a:solidFill>
                  <a:schemeClr val="bg1"/>
                </a:solidFill>
              </a:rPr>
              <a:t>learning </a:t>
            </a:r>
            <a:r>
              <a:rPr lang="en-US" sz="2800" dirty="0" smtClean="0">
                <a:solidFill>
                  <a:schemeClr val="bg1"/>
                </a:solidFill>
              </a:rPr>
              <a:t>models </a:t>
            </a:r>
            <a:r>
              <a:rPr lang="en-US" sz="2800" dirty="0">
                <a:solidFill>
                  <a:schemeClr val="bg1"/>
                </a:solidFill>
              </a:rPr>
              <a:t>for real-time fire detection and response.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2. </a:t>
            </a:r>
            <a:r>
              <a:rPr lang="en-US" sz="2800" b="1" dirty="0" smtClean="0">
                <a:solidFill>
                  <a:schemeClr val="bg1"/>
                </a:solidFill>
              </a:rPr>
              <a:t>E </a:t>
            </a:r>
            <a:r>
              <a:rPr lang="en-US" sz="2800" b="1" dirty="0">
                <a:solidFill>
                  <a:schemeClr val="bg1"/>
                </a:solidFill>
              </a:rPr>
              <a:t>- </a:t>
            </a:r>
            <a:r>
              <a:rPr lang="en-US" sz="2800" b="1" dirty="0" smtClean="0">
                <a:solidFill>
                  <a:schemeClr val="bg1"/>
                </a:solidFill>
              </a:rPr>
              <a:t>Efficiency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  </a:t>
            </a:r>
            <a:r>
              <a:rPr lang="en-US" sz="2800" dirty="0" smtClean="0">
                <a:solidFill>
                  <a:schemeClr val="bg1"/>
                </a:solidFill>
              </a:rPr>
              <a:t>Focus </a:t>
            </a:r>
            <a:r>
              <a:rPr lang="en-US" sz="2800" dirty="0">
                <a:solidFill>
                  <a:schemeClr val="bg1"/>
                </a:solidFill>
              </a:rPr>
              <a:t>on improving the **efficiency** of fire detection, minimizing false alarms, and optimizing response times for both minor and major fire incidents.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3</a:t>
            </a:r>
            <a:r>
              <a:rPr lang="en-US" sz="2800" b="1" dirty="0">
                <a:solidFill>
                  <a:schemeClr val="bg1"/>
                </a:solidFill>
              </a:rPr>
              <a:t>. </a:t>
            </a:r>
            <a:r>
              <a:rPr lang="en-US" sz="2800" b="1" dirty="0" smtClean="0">
                <a:solidFill>
                  <a:schemeClr val="bg1"/>
                </a:solidFill>
              </a:rPr>
              <a:t>A </a:t>
            </a:r>
            <a:r>
              <a:rPr lang="en-US" sz="2800" b="1" dirty="0">
                <a:solidFill>
                  <a:schemeClr val="bg1"/>
                </a:solidFill>
              </a:rPr>
              <a:t>- </a:t>
            </a:r>
            <a:r>
              <a:rPr lang="en-US" sz="2800" b="1" dirty="0" smtClean="0">
                <a:solidFill>
                  <a:schemeClr val="bg1"/>
                </a:solidFill>
              </a:rPr>
              <a:t>Automation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  </a:t>
            </a:r>
            <a:r>
              <a:rPr lang="en-US" sz="2800" dirty="0" smtClean="0">
                <a:solidFill>
                  <a:schemeClr val="bg1"/>
                </a:solidFill>
              </a:rPr>
              <a:t>Implementation </a:t>
            </a:r>
            <a:r>
              <a:rPr lang="en-US" sz="2800" dirty="0">
                <a:solidFill>
                  <a:schemeClr val="bg1"/>
                </a:solidFill>
              </a:rPr>
              <a:t>of </a:t>
            </a:r>
            <a:r>
              <a:rPr lang="en-US" sz="2800" dirty="0" smtClean="0">
                <a:solidFill>
                  <a:schemeClr val="bg1"/>
                </a:solidFill>
              </a:rPr>
              <a:t>automated </a:t>
            </a:r>
            <a:r>
              <a:rPr lang="en-US" sz="2800" dirty="0">
                <a:solidFill>
                  <a:schemeClr val="bg1"/>
                </a:solidFill>
              </a:rPr>
              <a:t>fire suppression </a:t>
            </a:r>
            <a:r>
              <a:rPr lang="en-US" sz="2800" dirty="0" smtClean="0">
                <a:solidFill>
                  <a:schemeClr val="bg1"/>
                </a:solidFill>
              </a:rPr>
              <a:t>systems, </a:t>
            </a:r>
            <a:r>
              <a:rPr lang="en-US" sz="2800" dirty="0">
                <a:solidFill>
                  <a:schemeClr val="bg1"/>
                </a:solidFill>
              </a:rPr>
              <a:t>which are triggered by AI without the need for human intervention, ensuring faster and more effective containment.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4</a:t>
            </a:r>
            <a:r>
              <a:rPr lang="en-US" sz="2800" b="1" dirty="0">
                <a:solidFill>
                  <a:schemeClr val="bg1"/>
                </a:solidFill>
              </a:rPr>
              <a:t>. </a:t>
            </a:r>
            <a:r>
              <a:rPr lang="en-US" sz="2800" b="1" dirty="0" smtClean="0">
                <a:solidFill>
                  <a:schemeClr val="bg1"/>
                </a:solidFill>
              </a:rPr>
              <a:t>C </a:t>
            </a:r>
            <a:r>
              <a:rPr lang="en-US" sz="2800" b="1" dirty="0">
                <a:solidFill>
                  <a:schemeClr val="bg1"/>
                </a:solidFill>
              </a:rPr>
              <a:t>- </a:t>
            </a:r>
            <a:r>
              <a:rPr lang="en-US" sz="2800" b="1" dirty="0" smtClean="0">
                <a:solidFill>
                  <a:schemeClr val="bg1"/>
                </a:solidFill>
              </a:rPr>
              <a:t>Communication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  </a:t>
            </a:r>
            <a:r>
              <a:rPr lang="en-US" sz="2800" dirty="0" smtClean="0">
                <a:solidFill>
                  <a:schemeClr val="bg1"/>
                </a:solidFill>
              </a:rPr>
              <a:t>Smart </a:t>
            </a:r>
            <a:r>
              <a:rPr lang="en-US" sz="2800" dirty="0">
                <a:solidFill>
                  <a:schemeClr val="bg1"/>
                </a:solidFill>
              </a:rPr>
              <a:t>alert </a:t>
            </a:r>
            <a:r>
              <a:rPr lang="en-US" sz="2800" dirty="0" smtClean="0">
                <a:solidFill>
                  <a:schemeClr val="bg1"/>
                </a:solidFill>
              </a:rPr>
              <a:t>systems </a:t>
            </a:r>
            <a:r>
              <a:rPr lang="en-US" sz="2800" dirty="0">
                <a:solidFill>
                  <a:schemeClr val="bg1"/>
                </a:solidFill>
              </a:rPr>
              <a:t>that notify personnel and emergency services in real-time, providing them with critical fire data such as location, severity, and spread.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5. </a:t>
            </a:r>
            <a:r>
              <a:rPr lang="en-US" sz="2800" b="1" dirty="0" smtClean="0">
                <a:solidFill>
                  <a:schemeClr val="bg1"/>
                </a:solidFill>
              </a:rPr>
              <a:t>H </a:t>
            </a:r>
            <a:r>
              <a:rPr lang="en-US" sz="2800" b="1" dirty="0">
                <a:solidFill>
                  <a:schemeClr val="bg1"/>
                </a:solidFill>
              </a:rPr>
              <a:t>- </a:t>
            </a:r>
            <a:r>
              <a:rPr lang="en-US" sz="2800" b="1" dirty="0" smtClean="0">
                <a:solidFill>
                  <a:schemeClr val="bg1"/>
                </a:solidFill>
              </a:rPr>
              <a:t>Human Safety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   </a:t>
            </a:r>
            <a:r>
              <a:rPr lang="en-US" sz="2800" dirty="0" smtClean="0">
                <a:solidFill>
                  <a:schemeClr val="bg1"/>
                </a:solidFill>
              </a:rPr>
              <a:t>Ensuring </a:t>
            </a:r>
            <a:r>
              <a:rPr lang="en-US" sz="2800" dirty="0">
                <a:solidFill>
                  <a:schemeClr val="bg1"/>
                </a:solidFill>
              </a:rPr>
              <a:t>the safety of individuals by monitoring fire growth and directing efficient evacuations using AI-powered recommendations and risk assessments.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724066" y="-3249112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1"/>
                </a:lnTo>
                <a:lnTo>
                  <a:pt x="0" y="11805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203420" y="1177460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2"/>
                </a:lnTo>
                <a:lnTo>
                  <a:pt x="0" y="11805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205205" y="4667812"/>
            <a:ext cx="8893252" cy="8315191"/>
          </a:xfrm>
          <a:custGeom>
            <a:avLst/>
            <a:gdLst/>
            <a:ahLst/>
            <a:cxnLst/>
            <a:rect l="l" t="t" r="r" b="b"/>
            <a:pathLst>
              <a:path w="8893252" h="8315191">
                <a:moveTo>
                  <a:pt x="0" y="0"/>
                </a:moveTo>
                <a:lnTo>
                  <a:pt x="8893252" y="0"/>
                </a:lnTo>
                <a:lnTo>
                  <a:pt x="8893252" y="8315190"/>
                </a:lnTo>
                <a:lnTo>
                  <a:pt x="0" y="83151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365435">
            <a:off x="-3790155" y="-730855"/>
            <a:ext cx="6282382" cy="6378053"/>
          </a:xfrm>
          <a:custGeom>
            <a:avLst/>
            <a:gdLst/>
            <a:ahLst/>
            <a:cxnLst/>
            <a:rect l="l" t="t" r="r" b="b"/>
            <a:pathLst>
              <a:path w="6282382" h="6378053">
                <a:moveTo>
                  <a:pt x="0" y="0"/>
                </a:moveTo>
                <a:lnTo>
                  <a:pt x="6282382" y="0"/>
                </a:lnTo>
                <a:lnTo>
                  <a:pt x="6282382" y="6378053"/>
                </a:lnTo>
                <a:lnTo>
                  <a:pt x="0" y="63780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481296" y="1547214"/>
            <a:ext cx="11484067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67"/>
              </a:lnSpc>
            </a:pPr>
            <a:r>
              <a:rPr lang="en-US" sz="9762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Future aspect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55044" y="3047691"/>
            <a:ext cx="1489639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1</a:t>
            </a:r>
            <a:r>
              <a:rPr lang="en-US" sz="2800" b="1" dirty="0">
                <a:solidFill>
                  <a:schemeClr val="bg1"/>
                </a:solidFill>
              </a:rPr>
              <a:t>. </a:t>
            </a:r>
            <a:r>
              <a:rPr lang="en-US" sz="2800" b="1" dirty="0" smtClean="0">
                <a:solidFill>
                  <a:schemeClr val="bg1"/>
                </a:solidFill>
              </a:rPr>
              <a:t>Predictive Analytics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AI predicts fire risks by analyzing environmental and historical data.</a:t>
            </a:r>
          </a:p>
          <a:p>
            <a:r>
              <a:rPr lang="en-US" sz="2800" dirty="0">
                <a:solidFill>
                  <a:schemeClr val="bg1"/>
                </a:solidFill>
              </a:rPr>
              <a:t>2. </a:t>
            </a:r>
            <a:r>
              <a:rPr lang="en-US" sz="2800" b="1" dirty="0" smtClean="0">
                <a:solidFill>
                  <a:schemeClr val="bg1"/>
                </a:solidFill>
              </a:rPr>
              <a:t>Smart </a:t>
            </a:r>
            <a:r>
              <a:rPr lang="en-US" sz="2800" b="1" dirty="0">
                <a:solidFill>
                  <a:schemeClr val="bg1"/>
                </a:solidFill>
              </a:rPr>
              <a:t>City </a:t>
            </a:r>
            <a:r>
              <a:rPr lang="en-US" sz="2800" b="1" dirty="0" smtClean="0">
                <a:solidFill>
                  <a:schemeClr val="bg1"/>
                </a:solidFill>
              </a:rPr>
              <a:t>Integration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Systems connect with urban infrastructures for coordinated emergency responses.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3. </a:t>
            </a:r>
            <a:r>
              <a:rPr lang="en-US" sz="2800" b="1" dirty="0" smtClean="0">
                <a:solidFill>
                  <a:schemeClr val="bg1"/>
                </a:solidFill>
              </a:rPr>
              <a:t>Autonomous Drones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Drones equipped with suppression tools autonomously tackle fires in hard-to-reach areas.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4. </a:t>
            </a:r>
            <a:r>
              <a:rPr lang="en-US" sz="2800" b="1" dirty="0" smtClean="0">
                <a:solidFill>
                  <a:schemeClr val="bg1"/>
                </a:solidFill>
              </a:rPr>
              <a:t>Continuous Learning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Systems improve detection and response through machine learning from past incidents.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5. </a:t>
            </a:r>
            <a:r>
              <a:rPr lang="en-US" sz="2800" b="1" dirty="0" smtClean="0">
                <a:solidFill>
                  <a:schemeClr val="bg1"/>
                </a:solidFill>
              </a:rPr>
              <a:t>Widespread Adoption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Increased use in homes and businesses enhances overall fire safety.</a:t>
            </a:r>
          </a:p>
          <a:p>
            <a:r>
              <a:rPr lang="en-US" sz="2800" dirty="0">
                <a:solidFill>
                  <a:schemeClr val="bg1"/>
                </a:solidFill>
              </a:rPr>
              <a:t>6. </a:t>
            </a:r>
            <a:r>
              <a:rPr lang="en-US" sz="2800" b="1" dirty="0" smtClean="0">
                <a:solidFill>
                  <a:schemeClr val="bg1"/>
                </a:solidFill>
              </a:rPr>
              <a:t>Environmental Management</a:t>
            </a:r>
            <a:r>
              <a:rPr lang="en-US" sz="2800" dirty="0" smtClean="0">
                <a:solidFill>
                  <a:schemeClr val="bg1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AI helps manage and mitigate wildfires, protecting ecosystems.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These advancements aim to significantly enhance fire safety and response efficiency.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54044" y="1024236"/>
            <a:ext cx="6896632" cy="6896632"/>
          </a:xfrm>
          <a:custGeom>
            <a:avLst/>
            <a:gdLst/>
            <a:ahLst/>
            <a:cxnLst/>
            <a:rect l="l" t="t" r="r" b="b"/>
            <a:pathLst>
              <a:path w="6896632" h="6896632">
                <a:moveTo>
                  <a:pt x="0" y="0"/>
                </a:moveTo>
                <a:lnTo>
                  <a:pt x="6896633" y="0"/>
                </a:lnTo>
                <a:lnTo>
                  <a:pt x="6896633" y="6896632"/>
                </a:lnTo>
                <a:lnTo>
                  <a:pt x="0" y="689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4831439" y="3191290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1" y="0"/>
                </a:lnTo>
                <a:lnTo>
                  <a:pt x="8086061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11928816" y="449266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8" y="0"/>
                </a:lnTo>
                <a:lnTo>
                  <a:pt x="12718368" y="9388468"/>
                </a:lnTo>
                <a:lnTo>
                  <a:pt x="0" y="9388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1823539" y="2903539"/>
            <a:ext cx="5366128" cy="5017329"/>
          </a:xfrm>
          <a:custGeom>
            <a:avLst/>
            <a:gdLst/>
            <a:ahLst/>
            <a:cxnLst/>
            <a:rect l="l" t="t" r="r" b="b"/>
            <a:pathLst>
              <a:path w="5366128" h="5017329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564088" y="3837827"/>
            <a:ext cx="11397725" cy="234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18"/>
              </a:lnSpc>
            </a:pPr>
            <a:r>
              <a:rPr lang="en-US" sz="13655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543</Words>
  <Application>Microsoft Office PowerPoint</Application>
  <PresentationFormat>Custom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Montserrat Medium</vt:lpstr>
      <vt:lpstr>Arial</vt:lpstr>
      <vt:lpstr>Algerian</vt:lpstr>
      <vt:lpstr>Neue Machina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Purple Futuristic Modern 3D Tech Company Business Presentation</dc:title>
  <dc:creator>Admin</dc:creator>
  <cp:lastModifiedBy>Admin</cp:lastModifiedBy>
  <cp:revision>10</cp:revision>
  <dcterms:created xsi:type="dcterms:W3CDTF">2006-08-16T00:00:00Z</dcterms:created>
  <dcterms:modified xsi:type="dcterms:W3CDTF">2024-09-28T04:09:20Z</dcterms:modified>
  <dc:identifier>DAGRx_fcAx8</dc:identifier>
</cp:coreProperties>
</file>

<file path=docProps/thumbnail.jpeg>
</file>